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93" r:id="rId2"/>
    <p:sldId id="295" r:id="rId3"/>
    <p:sldId id="40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434" r:id="rId16"/>
    <p:sldId id="268" r:id="rId17"/>
    <p:sldId id="449" r:id="rId18"/>
    <p:sldId id="332" r:id="rId19"/>
    <p:sldId id="333" r:id="rId20"/>
    <p:sldId id="334" r:id="rId21"/>
    <p:sldId id="442" r:id="rId22"/>
    <p:sldId id="443" r:id="rId23"/>
    <p:sldId id="444" r:id="rId24"/>
    <p:sldId id="445" r:id="rId25"/>
    <p:sldId id="446" r:id="rId26"/>
    <p:sldId id="450" r:id="rId27"/>
    <p:sldId id="447" r:id="rId28"/>
    <p:sldId id="448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405" r:id="rId45"/>
    <p:sldId id="385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4"/>
    <p:restoredTop sz="94761"/>
  </p:normalViewPr>
  <p:slideViewPr>
    <p:cSldViewPr snapToGrid="0" snapToObjects="1">
      <p:cViewPr varScale="1">
        <p:scale>
          <a:sx n="106" d="100"/>
          <a:sy n="106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34.wmf"/><Relationship Id="rId4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72E02-9B7C-E942-AF13-67B59B71336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E59B0-09DB-6747-A04B-A240E3D8A1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91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BB13-9313-4EF4-8EE7-33BDAD79DBD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7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When x is very small,</a:t>
            </a:r>
            <a:r>
              <a:rPr lang="en-US" altLang="zh-CN" baseline="0" dirty="0"/>
              <a:t> theta can be infinity if lambda=0, for example, ck=()/(lambda+xk^2)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BB13-9313-4EF4-8EE7-33BDAD79DBD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1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BBB13-9313-4EF4-8EE7-33BDAD79DBD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28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349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10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07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74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8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48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220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78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84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44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2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D3E0-35CB-4841-94F3-A0300E54E23C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EB026-D1A7-764C-A376-7861DC0A80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0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823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823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823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823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3.0882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82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tiff"/><Relationship Id="rId7" Type="http://schemas.openxmlformats.org/officeDocument/2006/relationships/image" Target="../media/image1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hyperlink" Target="https://arxiv.org/abs/1803.08823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7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36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2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8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s://www.douban.com/link2/?url=http%3A%2F%2Fpan.baidu.com%2Fs%2F1dDtmbW9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Supervised Learning I: Regression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kumimoji="1" lang="zh-CN" altLang="en-US" dirty="0"/>
          </a:p>
          <a:p>
            <a:r>
              <a:rPr kumimoji="1" lang="en-US" altLang="zh-CN" dirty="0"/>
              <a:t>Jiang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Zhang</a:t>
            </a:r>
            <a:endParaRPr kumimoji="1" lang="zh-CN" altLang="en-US" dirty="0"/>
          </a:p>
          <a:p>
            <a:r>
              <a:rPr kumimoji="1" lang="en-US" altLang="zh-CN" dirty="0"/>
              <a:t>School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 Science</a:t>
            </a:r>
          </a:p>
          <a:p>
            <a:r>
              <a:rPr kumimoji="1" lang="en-US" altLang="zh-CN" dirty="0"/>
              <a:t>Beijing  Normal University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327434"/>
            <a:ext cx="1988458" cy="12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Mathematical Formulation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/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326324" y="2537623"/>
                <a:ext cx="25057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324" y="2537623"/>
                <a:ext cx="2505751" cy="7789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80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/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</a:p>
          <a:p>
            <a:r>
              <a:rPr kumimoji="1" lang="en-US" altLang="zh-CN" dirty="0"/>
              <a:t>By solving: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326324" y="2537623"/>
                <a:ext cx="25057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324" y="2537623"/>
                <a:ext cx="2505751" cy="7789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487688" y="4981536"/>
                <a:ext cx="961417" cy="1330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688" y="4981536"/>
                <a:ext cx="961417" cy="1330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/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</a:p>
          <a:p>
            <a:r>
              <a:rPr kumimoji="1" lang="en-US" altLang="zh-CN" dirty="0"/>
              <a:t>By Iterating: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326324" y="2537623"/>
                <a:ext cx="25057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324" y="2537623"/>
                <a:ext cx="2505751" cy="7789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326324" y="4981536"/>
                <a:ext cx="2021707" cy="1330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324" y="4981536"/>
                <a:ext cx="2021707" cy="1330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690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Descent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/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</a:p>
          <a:p>
            <a:r>
              <a:rPr kumimoji="1" lang="en-US" altLang="zh-CN" dirty="0"/>
              <a:t>This is gradient descent algorithm: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326324" y="2537623"/>
                <a:ext cx="25057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324" y="2537623"/>
                <a:ext cx="2505751" cy="7789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326324" y="4981536"/>
                <a:ext cx="2021707" cy="1330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324" y="4981536"/>
                <a:ext cx="2021707" cy="1330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7623"/>
            <a:ext cx="5667081" cy="31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0713"/>
          </a:xfrm>
        </p:spPr>
        <p:txBody>
          <a:bodyPr/>
          <a:lstStyle/>
          <a:p>
            <a:r>
              <a:rPr kumimoji="1" lang="en-US" altLang="zh-CN" dirty="0"/>
              <a:t>To Predict</a:t>
            </a:r>
            <a:endParaRPr kumimoji="1" lang="zh-CN" altLang="en-US" dirty="0"/>
          </a:p>
        </p:txBody>
      </p:sp>
      <p:cxnSp>
        <p:nvCxnSpPr>
          <p:cNvPr id="4" name="直接箭头连接符 4"/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/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2" name="TextBox 23"/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线连接符 5"/>
          <p:cNvCxnSpPr/>
          <p:nvPr/>
        </p:nvCxnSpPr>
        <p:spPr>
          <a:xfrm flipV="1">
            <a:off x="2231136" y="1572768"/>
            <a:ext cx="5390404" cy="4438563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32676" y="130309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8662235" y="1390269"/>
            <a:ext cx="305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After obtaining a*,b*, we insert t=2018 into y=a </a:t>
            </a:r>
            <a:r>
              <a:rPr kumimoji="1" lang="en-US" altLang="zh-CN" dirty="0" err="1"/>
              <a:t>t+b</a:t>
            </a:r>
            <a:r>
              <a:rPr kumimoji="1" lang="en-US" altLang="zh-CN" dirty="0"/>
              <a:t> to obtain the corresponding y^</a:t>
            </a:r>
          </a:p>
        </p:txBody>
      </p:sp>
      <p:sp>
        <p:nvSpPr>
          <p:cNvPr id="9" name="三角形 8"/>
          <p:cNvSpPr/>
          <p:nvPr/>
        </p:nvSpPr>
        <p:spPr>
          <a:xfrm>
            <a:off x="7434084" y="1367028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>
            <a:stCxn id="9" idx="3"/>
          </p:cNvCxnSpPr>
          <p:nvPr/>
        </p:nvCxnSpPr>
        <p:spPr>
          <a:xfrm>
            <a:off x="7602105" y="1709902"/>
            <a:ext cx="19435" cy="376501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4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D86A4-E3CB-A544-9EA8-E9D5BA57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evaluate?</a:t>
            </a:r>
            <a:endParaRPr kumimoji="1" lang="zh-CN" altLang="en-US" dirty="0"/>
          </a:p>
        </p:txBody>
      </p:sp>
      <p:sp>
        <p:nvSpPr>
          <p:cNvPr id="4" name="罐形 6">
            <a:extLst>
              <a:ext uri="{FF2B5EF4-FFF2-40B4-BE49-F238E27FC236}">
                <a16:creationId xmlns:a16="http://schemas.microsoft.com/office/drawing/2014/main" id="{FF0C4218-558A-1944-9FCF-894830DC3976}"/>
              </a:ext>
            </a:extLst>
          </p:cNvPr>
          <p:cNvSpPr/>
          <p:nvPr/>
        </p:nvSpPr>
        <p:spPr>
          <a:xfrm rot="16200000">
            <a:off x="4928799" y="-715519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罐形 7">
            <a:extLst>
              <a:ext uri="{FF2B5EF4-FFF2-40B4-BE49-F238E27FC236}">
                <a16:creationId xmlns:a16="http://schemas.microsoft.com/office/drawing/2014/main" id="{2A25C4B6-78BD-E54A-B29C-DA8E56628980}"/>
              </a:ext>
            </a:extLst>
          </p:cNvPr>
          <p:cNvSpPr/>
          <p:nvPr/>
        </p:nvSpPr>
        <p:spPr>
          <a:xfrm rot="16200000">
            <a:off x="7905081" y="2260763"/>
            <a:ext cx="1515035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D73728-9684-CE4F-A61C-59D89D068AC7}"/>
              </a:ext>
            </a:extLst>
          </p:cNvPr>
          <p:cNvSpPr txBox="1"/>
          <p:nvPr/>
        </p:nvSpPr>
        <p:spPr>
          <a:xfrm>
            <a:off x="3913632" y="203606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 data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36662A-FF94-0F43-80C6-81EC45737FFB}"/>
              </a:ext>
            </a:extLst>
          </p:cNvPr>
          <p:cNvSpPr txBox="1"/>
          <p:nvPr/>
        </p:nvSpPr>
        <p:spPr>
          <a:xfrm>
            <a:off x="7931078" y="197532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Testing data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90D7E7-2DF8-A448-B454-F762E6EA14EB}"/>
              </a:ext>
            </a:extLst>
          </p:cNvPr>
          <p:cNvSpPr txBox="1"/>
          <p:nvPr/>
        </p:nvSpPr>
        <p:spPr>
          <a:xfrm>
            <a:off x="2368205" y="4530907"/>
            <a:ext cx="4553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 notice: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Similar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Particular, same proportion for each label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564562-EFF0-9F42-A6A7-299C2952BD6E}"/>
              </a:ext>
            </a:extLst>
          </p:cNvPr>
          <p:cNvSpPr txBox="1"/>
          <p:nvPr/>
        </p:nvSpPr>
        <p:spPr>
          <a:xfrm>
            <a:off x="7654068" y="453090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Training:test</a:t>
            </a:r>
            <a:endParaRPr kumimoji="1" lang="en-US" altLang="zh-CN" dirty="0"/>
          </a:p>
          <a:p>
            <a:r>
              <a:rPr kumimoji="1" lang="en-US" altLang="zh-CN" dirty="0"/>
              <a:t>9:1~2:1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38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cxnSp>
        <p:nvCxnSpPr>
          <p:cNvPr id="4" name="直接箭头连接符 4"/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/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2" name="TextBox 23"/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线连接符 5"/>
          <p:cNvCxnSpPr/>
          <p:nvPr/>
        </p:nvCxnSpPr>
        <p:spPr>
          <a:xfrm flipV="1">
            <a:off x="2231136" y="594360"/>
            <a:ext cx="6638544" cy="5416972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32676" y="130309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7405229" y="3360487"/>
            <a:ext cx="427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Compare the predicted price with the real price in the test data set to calculate the </a:t>
            </a:r>
            <a:r>
              <a:rPr kumimoji="1" lang="en-US" altLang="zh-CN" sz="2800" dirty="0">
                <a:solidFill>
                  <a:srgbClr val="FF0000"/>
                </a:solidFill>
              </a:rPr>
              <a:t>accuracy</a:t>
            </a:r>
            <a:endParaRPr kumimoji="1" lang="en-US" altLang="zh-CN" dirty="0"/>
          </a:p>
        </p:txBody>
      </p:sp>
      <p:sp>
        <p:nvSpPr>
          <p:cNvPr id="9" name="三角形 8"/>
          <p:cNvSpPr/>
          <p:nvPr/>
        </p:nvSpPr>
        <p:spPr>
          <a:xfrm>
            <a:off x="7365504" y="1412748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405229" y="196270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三角形 44"/>
          <p:cNvSpPr/>
          <p:nvPr/>
        </p:nvSpPr>
        <p:spPr>
          <a:xfrm>
            <a:off x="7857765" y="1069952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900529" y="90352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三角形 47"/>
          <p:cNvSpPr/>
          <p:nvPr/>
        </p:nvSpPr>
        <p:spPr>
          <a:xfrm>
            <a:off x="8326194" y="668662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8350109" y="105592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7470066" y="4287327"/>
            <a:ext cx="44794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dirty="0"/>
              <a:t>This process is called </a:t>
            </a:r>
            <a:r>
              <a:rPr kumimoji="1" lang="en-US" altLang="zh-CN" sz="2800" dirty="0">
                <a:solidFill>
                  <a:srgbClr val="FF0000"/>
                </a:solidFill>
              </a:rPr>
              <a:t>Testing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82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69802-2327-4D46-902F-D496A83A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Important notions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34E2F-E10A-2949-896C-C2769EED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Training – learning</a:t>
            </a:r>
          </a:p>
          <a:p>
            <a:r>
              <a:rPr kumimoji="1" lang="en-US" altLang="zh-CN" dirty="0"/>
              <a:t>Testing</a:t>
            </a:r>
          </a:p>
          <a:p>
            <a:r>
              <a:rPr kumimoji="1" lang="en-US" altLang="zh-CN" dirty="0"/>
              <a:t>Sample</a:t>
            </a:r>
          </a:p>
          <a:p>
            <a:r>
              <a:rPr kumimoji="1" lang="en-US" altLang="zh-CN" dirty="0"/>
              <a:t>Model</a:t>
            </a:r>
          </a:p>
          <a:p>
            <a:r>
              <a:rPr kumimoji="1" lang="en-US" altLang="zh-CN" dirty="0"/>
              <a:t>Objective function</a:t>
            </a:r>
          </a:p>
          <a:p>
            <a:r>
              <a:rPr kumimoji="1" lang="en-US" altLang="zh-CN" dirty="0"/>
              <a:t>Learning algorithm</a:t>
            </a:r>
          </a:p>
          <a:p>
            <a:r>
              <a:rPr kumimoji="1" lang="en-US" altLang="zh-CN" dirty="0"/>
              <a:t>Parameter</a:t>
            </a:r>
          </a:p>
          <a:p>
            <a:r>
              <a:rPr kumimoji="1" lang="en-US" altLang="zh-CN" dirty="0"/>
              <a:t>Hyper-parameter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701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 general case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cxnSp>
        <p:nvCxnSpPr>
          <p:cNvPr id="4" name="直接箭头连接符 4"/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/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2" name="TextBox 23"/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342644" y="1317094"/>
            <a:ext cx="427481" cy="4270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/>
          <p:nvPr/>
        </p:nvCxnSpPr>
        <p:spPr>
          <a:xfrm flipH="1" flipV="1">
            <a:off x="7770126" y="5705226"/>
            <a:ext cx="584861" cy="30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0125" y="6196105"/>
            <a:ext cx="349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What is the price in next year?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7054612" y="3251733"/>
            <a:ext cx="566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37" name="椭圆 36"/>
          <p:cNvSpPr/>
          <p:nvPr/>
        </p:nvSpPr>
        <p:spPr>
          <a:xfrm>
            <a:off x="2655835" y="499938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339911" y="517995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081137" y="3543540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600174" y="234710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405962" y="3651552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125523" y="4972896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734083" y="519498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405516" y="486488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2310063" y="2159136"/>
            <a:ext cx="5197642" cy="3428862"/>
          </a:xfrm>
          <a:custGeom>
            <a:avLst/>
            <a:gdLst>
              <a:gd name="connsiteX0" fmla="*/ 0 w 5197642"/>
              <a:gd name="connsiteY0" fmla="*/ 2268485 h 3428862"/>
              <a:gd name="connsiteX1" fmla="*/ 465221 w 5197642"/>
              <a:gd name="connsiteY1" fmla="*/ 2990380 h 3428862"/>
              <a:gd name="connsiteX2" fmla="*/ 1155032 w 5197642"/>
              <a:gd name="connsiteY2" fmla="*/ 3391432 h 3428862"/>
              <a:gd name="connsiteX3" fmla="*/ 1732548 w 5197642"/>
              <a:gd name="connsiteY3" fmla="*/ 2637453 h 3428862"/>
              <a:gd name="connsiteX4" fmla="*/ 2181726 w 5197642"/>
              <a:gd name="connsiteY4" fmla="*/ 1017201 h 3428862"/>
              <a:gd name="connsiteX5" fmla="*/ 2534653 w 5197642"/>
              <a:gd name="connsiteY5" fmla="*/ 134885 h 3428862"/>
              <a:gd name="connsiteX6" fmla="*/ 2727158 w 5197642"/>
              <a:gd name="connsiteY6" fmla="*/ 6548 h 3428862"/>
              <a:gd name="connsiteX7" fmla="*/ 2903621 w 5197642"/>
              <a:gd name="connsiteY7" fmla="*/ 166969 h 3428862"/>
              <a:gd name="connsiteX8" fmla="*/ 3144253 w 5197642"/>
              <a:gd name="connsiteY8" fmla="*/ 1017201 h 3428862"/>
              <a:gd name="connsiteX9" fmla="*/ 3465095 w 5197642"/>
              <a:gd name="connsiteY9" fmla="*/ 2348696 h 3428862"/>
              <a:gd name="connsiteX10" fmla="*/ 4170948 w 5197642"/>
              <a:gd name="connsiteY10" fmla="*/ 3391432 h 3428862"/>
              <a:gd name="connsiteX11" fmla="*/ 4700337 w 5197642"/>
              <a:gd name="connsiteY11" fmla="*/ 3086632 h 3428862"/>
              <a:gd name="connsiteX12" fmla="*/ 5197642 w 5197642"/>
              <a:gd name="connsiteY12" fmla="*/ 2027853 h 342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7642" h="3428862">
                <a:moveTo>
                  <a:pt x="0" y="2268485"/>
                </a:moveTo>
                <a:cubicBezTo>
                  <a:pt x="136358" y="2535853"/>
                  <a:pt x="272716" y="2803222"/>
                  <a:pt x="465221" y="2990380"/>
                </a:cubicBezTo>
                <a:cubicBezTo>
                  <a:pt x="657726" y="3177538"/>
                  <a:pt x="943811" y="3450253"/>
                  <a:pt x="1155032" y="3391432"/>
                </a:cubicBezTo>
                <a:cubicBezTo>
                  <a:pt x="1366253" y="3332611"/>
                  <a:pt x="1561432" y="3033158"/>
                  <a:pt x="1732548" y="2637453"/>
                </a:cubicBezTo>
                <a:cubicBezTo>
                  <a:pt x="1903664" y="2241748"/>
                  <a:pt x="2048042" y="1434296"/>
                  <a:pt x="2181726" y="1017201"/>
                </a:cubicBezTo>
                <a:cubicBezTo>
                  <a:pt x="2315410" y="600106"/>
                  <a:pt x="2443748" y="303327"/>
                  <a:pt x="2534653" y="134885"/>
                </a:cubicBezTo>
                <a:cubicBezTo>
                  <a:pt x="2625558" y="-33557"/>
                  <a:pt x="2665663" y="1201"/>
                  <a:pt x="2727158" y="6548"/>
                </a:cubicBezTo>
                <a:cubicBezTo>
                  <a:pt x="2788653" y="11895"/>
                  <a:pt x="2834105" y="-1473"/>
                  <a:pt x="2903621" y="166969"/>
                </a:cubicBezTo>
                <a:cubicBezTo>
                  <a:pt x="2973137" y="335411"/>
                  <a:pt x="3050674" y="653580"/>
                  <a:pt x="3144253" y="1017201"/>
                </a:cubicBezTo>
                <a:cubicBezTo>
                  <a:pt x="3237832" y="1380822"/>
                  <a:pt x="3293979" y="1952991"/>
                  <a:pt x="3465095" y="2348696"/>
                </a:cubicBezTo>
                <a:cubicBezTo>
                  <a:pt x="3636211" y="2744401"/>
                  <a:pt x="3965074" y="3268443"/>
                  <a:pt x="4170948" y="3391432"/>
                </a:cubicBezTo>
                <a:cubicBezTo>
                  <a:pt x="4376822" y="3514421"/>
                  <a:pt x="4529221" y="3313895"/>
                  <a:pt x="4700337" y="3086632"/>
                </a:cubicBezTo>
                <a:cubicBezTo>
                  <a:pt x="4871453" y="2859369"/>
                  <a:pt x="5197642" y="2027853"/>
                  <a:pt x="5197642" y="202785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43074" y="2005263"/>
            <a:ext cx="159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sin(a </a:t>
            </a:r>
            <a:r>
              <a:rPr kumimoji="1" lang="en-US" altLang="zh-CN" dirty="0" err="1"/>
              <a:t>x+b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41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 general case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454422" y="5567785"/>
            <a:ext cx="192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 predict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40" y="1277471"/>
            <a:ext cx="7023100" cy="4936645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6689632" y="3977640"/>
            <a:ext cx="1688824" cy="58102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H="1">
            <a:off x="5486400" y="3977640"/>
            <a:ext cx="1348740" cy="139446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720840" y="3416951"/>
            <a:ext cx="228600" cy="2406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54422" y="5002768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Model: z=f(</a:t>
            </a:r>
            <a:r>
              <a:rPr kumimoji="1" lang="en-US" altLang="zh-CN" dirty="0" err="1"/>
              <a:t>t,d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72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Linear Regression</a:t>
            </a:r>
          </a:p>
          <a:p>
            <a:r>
              <a:rPr kumimoji="1" lang="en-US" altLang="zh-CN" dirty="0"/>
              <a:t>Basic notions</a:t>
            </a:r>
          </a:p>
          <a:p>
            <a:r>
              <a:rPr kumimoji="1" lang="en-US" altLang="zh-CN" dirty="0"/>
              <a:t>Recommender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18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Linear Regression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Noise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and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model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selection </a:t>
            </a:r>
          </a:p>
          <a:p>
            <a:r>
              <a:rPr kumimoji="1" lang="en-US" altLang="zh-CN" dirty="0"/>
              <a:t>Recommender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101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27B70F-D055-DC44-A116-06794A57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Over-fitting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94B5953-A6BE-E149-98D3-7D12DE9CF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86750"/>
            <a:ext cx="7188199" cy="48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2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7F0BD9-231D-B74B-AED4-00723682B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930" y="643466"/>
            <a:ext cx="6942139" cy="55710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A4218B-F69C-FD40-910E-2B6136F4595F}"/>
              </a:ext>
            </a:extLst>
          </p:cNvPr>
          <p:cNvSpPr txBox="1"/>
          <p:nvPr/>
        </p:nvSpPr>
        <p:spPr>
          <a:xfrm>
            <a:off x="688769" y="643466"/>
            <a:ext cx="84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 noise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EAFE6A-A2D5-C04D-A3F5-806F4F26431F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56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EDFF4F-B3EC-6D4B-ACFD-A4355ED59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804" y="495587"/>
            <a:ext cx="7430145" cy="58913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70BE8D-FEF6-DF4D-A5CF-A340BBBD795B}"/>
              </a:ext>
            </a:extLst>
          </p:cNvPr>
          <p:cNvSpPr txBox="1"/>
          <p:nvPr/>
        </p:nvSpPr>
        <p:spPr>
          <a:xfrm>
            <a:off x="688769" y="643466"/>
            <a:ext cx="84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Over</a:t>
            </a:r>
          </a:p>
          <a:p>
            <a:r>
              <a:rPr kumimoji="1" lang="en-US" altLang="zh-CN" dirty="0"/>
              <a:t>fitting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B550F4-B0D3-6C4D-8520-63059BFA8B17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290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4488E-28FD-6442-AC07-BC488374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get over over-fitting?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0A970-D8C0-8346-8956-8B800C0F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Reduce the model</a:t>
            </a:r>
          </a:p>
          <a:p>
            <a:r>
              <a:rPr kumimoji="1" lang="en-US" altLang="zh-CN" dirty="0"/>
              <a:t>Add more data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C47E2B-48BE-8A43-870F-53A1DE1F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7" y="3017829"/>
            <a:ext cx="9088582" cy="34750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40803A8-CA0F-6949-98A3-31959426CBDF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479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A5BC8-52AA-B949-AA0B-8E406073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Bias variance trade-off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1CF3A59-6280-134E-B9D3-EC80E7CA7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00976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2F56D86-E76C-E749-94FB-D1098EAFEAD9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895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A5BC8-52AA-B949-AA0B-8E406073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Bias variance trade-off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1CF3A59-6280-134E-B9D3-EC80E7CA7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00976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684E3C-9308-A842-B664-1081A078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511" y="1953491"/>
            <a:ext cx="5855809" cy="4203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2F56D86-E76C-E749-94FB-D1098EAFEAD9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8E768-867E-4D4D-BA28-AFE34832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Bias Variance Decomposition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7254F7-C1C9-A641-B313-3F0EE1588C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Suppose the data is generated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The observed data set is D(</a:t>
                </a:r>
                <a:r>
                  <a:rPr kumimoji="1" lang="en-US" altLang="zh-CN" dirty="0" err="1"/>
                  <a:t>X,y</a:t>
                </a:r>
                <a:r>
                  <a:rPr kumimoji="1" lang="en-US" altLang="zh-CN" dirty="0"/>
                  <a:t>)</a:t>
                </a:r>
              </a:p>
              <a:p>
                <a:r>
                  <a:rPr kumimoji="1" lang="en-US" altLang="zh-CN" dirty="0"/>
                  <a:t>Our model is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The cost function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7254F7-C1C9-A641-B313-3F0EE1588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6EF0657-4996-9343-AA29-015B8B3C3B6D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122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8E768-867E-4D4D-BA28-AFE34832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Bias Variance Decomposition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3F7E2-8A47-7448-80FB-9E03E513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2" y="1408500"/>
            <a:ext cx="9795164" cy="24006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D263B6-DFF4-B74E-B990-DE275CA2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9" y="4225020"/>
            <a:ext cx="7342909" cy="125497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656B667-2748-814D-8AC4-2035787F028C}"/>
              </a:ext>
            </a:extLst>
          </p:cNvPr>
          <p:cNvCxnSpPr/>
          <p:nvPr/>
        </p:nvCxnSpPr>
        <p:spPr>
          <a:xfrm>
            <a:off x="5403273" y="3809130"/>
            <a:ext cx="0" cy="30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63008C9-08C1-7B4B-8DCD-9862D5F84B6B}"/>
              </a:ext>
            </a:extLst>
          </p:cNvPr>
          <p:cNvCxnSpPr/>
          <p:nvPr/>
        </p:nvCxnSpPr>
        <p:spPr>
          <a:xfrm>
            <a:off x="7301346" y="5479990"/>
            <a:ext cx="0" cy="30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A6CC359-1C6A-FA4D-81C7-BF13475BAE78}"/>
                  </a:ext>
                </a:extLst>
              </p:cNvPr>
              <p:cNvSpPr/>
              <p:nvPr/>
            </p:nvSpPr>
            <p:spPr>
              <a:xfrm>
                <a:off x="6892580" y="5895880"/>
                <a:ext cx="817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𝐵𝑖𝑎𝑠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A6CC359-1C6A-FA4D-81C7-BF13475BA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580" y="5895880"/>
                <a:ext cx="817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B3F8A70-A7C9-5348-AFCD-14F0802DD05C}"/>
                  </a:ext>
                </a:extLst>
              </p:cNvPr>
              <p:cNvSpPr/>
              <p:nvPr/>
            </p:nvSpPr>
            <p:spPr>
              <a:xfrm>
                <a:off x="3898102" y="3956875"/>
                <a:ext cx="793614" cy="895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B3F8A70-A7C9-5348-AFCD-14F0802DD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102" y="3956875"/>
                <a:ext cx="793614" cy="895630"/>
              </a:xfrm>
              <a:prstGeom prst="rect">
                <a:avLst/>
              </a:prstGeom>
              <a:blipFill>
                <a:blip r:embed="rId5"/>
                <a:stretch>
                  <a:fillRect l="-92063" t="-91429" r="-23810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F1BE4DB-9310-074D-B6D2-1EFE4B3A4825}"/>
                  </a:ext>
                </a:extLst>
              </p:cNvPr>
              <p:cNvSpPr/>
              <p:nvPr/>
            </p:nvSpPr>
            <p:spPr>
              <a:xfrm>
                <a:off x="5699193" y="4446658"/>
                <a:ext cx="793614" cy="895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F1BE4DB-9310-074D-B6D2-1EFE4B3A4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193" y="4446658"/>
                <a:ext cx="793614" cy="895630"/>
              </a:xfrm>
              <a:prstGeom prst="rect">
                <a:avLst/>
              </a:prstGeom>
              <a:blipFill>
                <a:blip r:embed="rId6"/>
                <a:stretch>
                  <a:fillRect l="-92063" t="-87500" r="-25397" b="-1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02F687A-065B-BE45-9864-E9035E907B4F}"/>
                  </a:ext>
                </a:extLst>
              </p:cNvPr>
              <p:cNvSpPr/>
              <p:nvPr/>
            </p:nvSpPr>
            <p:spPr>
              <a:xfrm>
                <a:off x="9420045" y="5895880"/>
                <a:ext cx="6257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02F687A-065B-BE45-9864-E9035E907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045" y="5895880"/>
                <a:ext cx="6257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03106C2-00F8-8A4B-9D78-A32EFA50F03B}"/>
              </a:ext>
            </a:extLst>
          </p:cNvPr>
          <p:cNvCxnSpPr/>
          <p:nvPr/>
        </p:nvCxnSpPr>
        <p:spPr>
          <a:xfrm>
            <a:off x="9717086" y="5479990"/>
            <a:ext cx="0" cy="30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1EBE480-433A-A046-A70A-5E80DA05AAB7}"/>
              </a:ext>
            </a:extLst>
          </p:cNvPr>
          <p:cNvCxnSpPr>
            <a:cxnSpLocks/>
          </p:cNvCxnSpPr>
          <p:nvPr/>
        </p:nvCxnSpPr>
        <p:spPr>
          <a:xfrm flipH="1">
            <a:off x="3135086" y="3804737"/>
            <a:ext cx="856039" cy="31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7B97DBE-7EA7-E34A-9A07-D64F534AF7B0}"/>
                  </a:ext>
                </a:extLst>
              </p:cNvPr>
              <p:cNvSpPr/>
              <p:nvPr/>
            </p:nvSpPr>
            <p:spPr>
              <a:xfrm>
                <a:off x="2722980" y="4225114"/>
                <a:ext cx="7936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𝑜𝑖𝑠𝑒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7B97DBE-7EA7-E34A-9A07-D64F534AF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980" y="4225114"/>
                <a:ext cx="7936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1FB5EEF-F1E5-B443-B134-9408F5C49E1B}"/>
                  </a:ext>
                </a:extLst>
              </p:cNvPr>
              <p:cNvSpPr/>
              <p:nvPr/>
            </p:nvSpPr>
            <p:spPr>
              <a:xfrm>
                <a:off x="1258940" y="5859517"/>
                <a:ext cx="34327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𝐵𝑖𝑎𝑠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𝑜𝑖𝑠𝑒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1FB5EEF-F1E5-B443-B134-9408F5C49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940" y="5859517"/>
                <a:ext cx="343277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C0D8B24-32B8-9449-84E9-9CDD5A646A60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10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445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Linear Regression</a:t>
            </a:r>
          </a:p>
          <a:p>
            <a:r>
              <a:rPr kumimoji="1" lang="en-US" altLang="zh-CN" dirty="0"/>
              <a:t>Basic notions 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Recommender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System</a:t>
            </a:r>
            <a:endParaRPr kumimoji="1" lang="zh-CN" altLang="en-US" dirty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0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Linear Regression</a:t>
            </a:r>
          </a:p>
          <a:p>
            <a:r>
              <a:rPr kumimoji="1" lang="en-US" altLang="zh-CN" dirty="0"/>
              <a:t>Basic notions </a:t>
            </a:r>
          </a:p>
          <a:p>
            <a:r>
              <a:rPr kumimoji="1" lang="en-US" altLang="zh-CN" dirty="0"/>
              <a:t>Recommender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4027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Recommender Systems</a:t>
            </a:r>
            <a:endParaRPr lang="zh-CN" altLang="en-US" dirty="0"/>
          </a:p>
        </p:txBody>
      </p:sp>
      <p:pic>
        <p:nvPicPr>
          <p:cNvPr id="25600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560" y="1340768"/>
            <a:ext cx="3672408" cy="242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3552" y="3933056"/>
            <a:ext cx="3960440" cy="257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8008" y="1340768"/>
            <a:ext cx="432048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0016" y="4437112"/>
            <a:ext cx="417646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35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the problem?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2063553" y="1556792"/>
          <a:ext cx="8064895" cy="345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Artificial Intelligence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Calculus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Machine Learning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Angle</a:t>
                      </a:r>
                      <a:r>
                        <a:rPr lang="en-US" altLang="zh-CN" baseline="0" dirty="0"/>
                        <a:t> and Ghost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The </a:t>
                      </a:r>
                      <a:r>
                        <a:rPr lang="en-US" altLang="zh-CN" dirty="0" err="1"/>
                        <a:t>Da</a:t>
                      </a:r>
                      <a:r>
                        <a:rPr lang="en-US" altLang="zh-CN" baseline="0" dirty="0"/>
                        <a:t> V</a:t>
                      </a:r>
                      <a:r>
                        <a:rPr lang="en-US" altLang="zh-CN" dirty="0"/>
                        <a:t>inci</a:t>
                      </a:r>
                      <a:r>
                        <a:rPr lang="en-US" altLang="zh-CN" baseline="0" dirty="0"/>
                        <a:t>’s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03712" y="5517232"/>
            <a:ext cx="15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Can we infer ?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6CAACE-3F77-AE41-95E6-E5250326670C}"/>
              </a:ext>
            </a:extLst>
          </p:cNvPr>
          <p:cNvSpPr txBox="1"/>
          <p:nvPr/>
        </p:nvSpPr>
        <p:spPr>
          <a:xfrm>
            <a:off x="3503712" y="6393784"/>
            <a:ext cx="472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Andrew Ng: Machine Learning, </a:t>
            </a:r>
            <a:r>
              <a:rPr kumimoji="1" lang="en-US" altLang="zh-CN" dirty="0" err="1"/>
              <a:t>Cousera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18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Features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2063554" y="1556792"/>
          <a:ext cx="5184575" cy="345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Artificial Intelligence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Calculus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Machine Learning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Angle</a:t>
                      </a:r>
                      <a:r>
                        <a:rPr lang="en-US" altLang="zh-CN" baseline="0" dirty="0"/>
                        <a:t> and Ghost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The </a:t>
                      </a:r>
                      <a:r>
                        <a:rPr lang="en-US" altLang="zh-CN" dirty="0" err="1"/>
                        <a:t>Da</a:t>
                      </a:r>
                      <a:r>
                        <a:rPr lang="en-US" altLang="zh-CN" baseline="0" dirty="0"/>
                        <a:t> V</a:t>
                      </a:r>
                      <a:r>
                        <a:rPr lang="en-US" altLang="zh-CN" dirty="0"/>
                        <a:t>inci</a:t>
                      </a:r>
                      <a:r>
                        <a:rPr lang="en-US" altLang="zh-CN" baseline="0" dirty="0"/>
                        <a:t>’s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03712" y="5517232"/>
            <a:ext cx="15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Can we infer ?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80176" y="1556792"/>
          <a:ext cx="2376264" cy="3456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781">
                <a:tc>
                  <a:txBody>
                    <a:bodyPr/>
                    <a:lstStyle/>
                    <a:p>
                      <a:r>
                        <a:rPr lang="en-US" altLang="zh-CN" dirty="0"/>
                        <a:t>Knowledge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Fun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754DD67-B540-C049-A00A-FF17C89F84D7}"/>
              </a:ext>
            </a:extLst>
          </p:cNvPr>
          <p:cNvSpPr txBox="1"/>
          <p:nvPr/>
        </p:nvSpPr>
        <p:spPr>
          <a:xfrm>
            <a:off x="3503712" y="6393784"/>
            <a:ext cx="472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Andrew Ng: Machine Learning, </a:t>
            </a:r>
            <a:r>
              <a:rPr kumimoji="1" lang="en-US" altLang="zh-CN" dirty="0" err="1"/>
              <a:t>Cousera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308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2063554" y="1556792"/>
          <a:ext cx="5184575" cy="345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Artificial Intelligence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Calculus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Machine Learning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Angle</a:t>
                      </a:r>
                      <a:r>
                        <a:rPr lang="en-US" altLang="zh-CN" baseline="0" dirty="0"/>
                        <a:t> and Ghost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The </a:t>
                      </a:r>
                      <a:r>
                        <a:rPr lang="en-US" altLang="zh-CN" dirty="0" err="1"/>
                        <a:t>Da</a:t>
                      </a:r>
                      <a:r>
                        <a:rPr lang="en-US" altLang="zh-CN" baseline="0" dirty="0"/>
                        <a:t> V</a:t>
                      </a:r>
                      <a:r>
                        <a:rPr lang="en-US" altLang="zh-CN" dirty="0"/>
                        <a:t>inci</a:t>
                      </a:r>
                      <a:r>
                        <a:rPr lang="en-US" altLang="zh-CN" baseline="0" dirty="0"/>
                        <a:t>’s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1664" y="5380672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rij</a:t>
            </a:r>
            <a:r>
              <a:rPr lang="en-US" altLang="zh-CN" dirty="0"/>
              <a:t>: </a:t>
            </a:r>
            <a:r>
              <a:rPr lang="en-US" altLang="zh-CN" dirty="0" err="1"/>
              <a:t>rij</a:t>
            </a:r>
            <a:r>
              <a:rPr lang="en-US" altLang="zh-CN" dirty="0"/>
              <a:t>=1 if user </a:t>
            </a:r>
            <a:r>
              <a:rPr lang="en-US" altLang="zh-CN" dirty="0" err="1"/>
              <a:t>i</a:t>
            </a:r>
            <a:r>
              <a:rPr lang="en-US" altLang="zh-CN" dirty="0"/>
              <a:t> rates book j, otherwise 0</a:t>
            </a:r>
          </a:p>
          <a:p>
            <a:r>
              <a:rPr lang="en-US" altLang="zh-CN" dirty="0" err="1"/>
              <a:t>yij</a:t>
            </a:r>
            <a:r>
              <a:rPr lang="en-US" altLang="zh-CN" dirty="0"/>
              <a:t>: the rate of </a:t>
            </a:r>
            <a:r>
              <a:rPr lang="en-US" altLang="zh-CN" dirty="0" err="1"/>
              <a:t>i</a:t>
            </a:r>
            <a:r>
              <a:rPr lang="en-US" altLang="zh-CN" dirty="0"/>
              <a:t> to j, defined only if </a:t>
            </a:r>
            <a:r>
              <a:rPr lang="en-US" altLang="zh-CN" dirty="0" err="1"/>
              <a:t>rij</a:t>
            </a:r>
            <a:r>
              <a:rPr lang="en-US" altLang="zh-CN" dirty="0"/>
              <a:t>=1</a:t>
            </a:r>
          </a:p>
          <a:p>
            <a:r>
              <a:rPr lang="en-US" altLang="zh-CN" dirty="0"/>
              <a:t>n: total number of books</a:t>
            </a:r>
          </a:p>
          <a:p>
            <a:r>
              <a:rPr lang="en-US" altLang="zh-CN" dirty="0"/>
              <a:t>m: total number of users</a:t>
            </a:r>
          </a:p>
          <a:p>
            <a:r>
              <a:rPr lang="en-US" altLang="zh-CN" dirty="0"/>
              <a:t>L: number of features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80176" y="1556792"/>
          <a:ext cx="2376264" cy="3456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781">
                <a:tc>
                  <a:txBody>
                    <a:bodyPr/>
                    <a:lstStyle/>
                    <a:p>
                      <a:r>
                        <a:rPr lang="en-US" altLang="zh-CN" dirty="0"/>
                        <a:t>Knowledge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Fun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24192" y="1196752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宋体"/>
                <a:cs typeface="Times New Roman" pitchFamily="18" charset="0"/>
              </a:rPr>
              <a:t>θ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48328" y="11967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宋体"/>
                <a:cs typeface="Times New Roman" pitchFamily="18" charset="0"/>
              </a:rPr>
              <a:t>θ2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2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Modeling users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2063554" y="1556792"/>
          <a:ext cx="5184575" cy="345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Artificial Intelligence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Calculus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Machine Learning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Angle</a:t>
                      </a:r>
                      <a:r>
                        <a:rPr lang="en-US" altLang="zh-CN" baseline="0" dirty="0"/>
                        <a:t> and Ghost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The </a:t>
                      </a:r>
                      <a:r>
                        <a:rPr lang="en-US" altLang="zh-CN" dirty="0" err="1"/>
                        <a:t>Da</a:t>
                      </a:r>
                      <a:r>
                        <a:rPr lang="en-US" altLang="zh-CN" baseline="0" dirty="0"/>
                        <a:t> V</a:t>
                      </a:r>
                      <a:r>
                        <a:rPr lang="en-US" altLang="zh-CN" dirty="0"/>
                        <a:t>inci</a:t>
                      </a:r>
                      <a:r>
                        <a:rPr lang="en-US" altLang="zh-CN" baseline="0" dirty="0"/>
                        <a:t>’s code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80176" y="1556792"/>
          <a:ext cx="2376264" cy="3456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781">
                <a:tc>
                  <a:txBody>
                    <a:bodyPr/>
                    <a:lstStyle/>
                    <a:p>
                      <a:r>
                        <a:rPr lang="en-US" altLang="zh-CN" dirty="0"/>
                        <a:t>Knowledge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Fun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321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24192" y="119675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x1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48328" y="119675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47728" y="118746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宋体"/>
                <a:cs typeface="Times New Roman" pitchFamily="18" charset="0"/>
              </a:rPr>
              <a:t>θ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27848" y="118746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宋体"/>
                <a:cs typeface="Times New Roman" pitchFamily="18" charset="0"/>
              </a:rPr>
              <a:t>θ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1700" y="118746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宋体"/>
                <a:cs typeface="Times New Roman" pitchFamily="18" charset="0"/>
              </a:rPr>
              <a:t>θ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75796" y="118746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宋体"/>
                <a:cs typeface="Times New Roman" pitchFamily="18" charset="0"/>
              </a:rPr>
              <a:t>θ</a:t>
            </a:r>
            <a:r>
              <a:rPr lang="en-US" altLang="zh-CN" dirty="0"/>
              <a:t>4</a:t>
            </a:r>
            <a:endParaRPr lang="zh-CN" altLang="en-US" dirty="0"/>
          </a:p>
        </p:txBody>
      </p:sp>
      <p:graphicFrame>
        <p:nvGraphicFramePr>
          <p:cNvPr id="260099" name="Object 3"/>
          <p:cNvGraphicFramePr>
            <a:graphicFrameLocks noChangeAspect="1"/>
          </p:cNvGraphicFramePr>
          <p:nvPr/>
        </p:nvGraphicFramePr>
        <p:xfrm>
          <a:off x="6635750" y="5193308"/>
          <a:ext cx="329723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3" imgW="2095200" imgH="711000" progId="Equation.3">
                  <p:embed/>
                </p:oleObj>
              </mc:Choice>
              <mc:Fallback>
                <p:oleObj name="Equation" r:id="rId3" imgW="20952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0" y="5193308"/>
                        <a:ext cx="3297238" cy="1116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00" name="Object 4"/>
          <p:cNvGraphicFramePr>
            <a:graphicFrameLocks noChangeAspect="1"/>
          </p:cNvGraphicFramePr>
          <p:nvPr/>
        </p:nvGraphicFramePr>
        <p:xfrm>
          <a:off x="4872039" y="5193308"/>
          <a:ext cx="11398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5" imgW="723600" imgH="711000" progId="Equation.3">
                  <p:embed/>
                </p:oleObj>
              </mc:Choice>
              <mc:Fallback>
                <p:oleObj name="Equation" r:id="rId5" imgW="7236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9" y="5193308"/>
                        <a:ext cx="1139825" cy="1116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034494" y="119675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x0=1</a:t>
            </a:r>
            <a:endParaRPr lang="zh-CN" altLang="en-US" dirty="0"/>
          </a:p>
        </p:txBody>
      </p:sp>
      <p:graphicFrame>
        <p:nvGraphicFramePr>
          <p:cNvPr id="260101" name="Object 5"/>
          <p:cNvGraphicFramePr>
            <a:graphicFrameLocks noChangeAspect="1"/>
          </p:cNvGraphicFramePr>
          <p:nvPr/>
        </p:nvGraphicFramePr>
        <p:xfrm>
          <a:off x="2063553" y="5553198"/>
          <a:ext cx="1936215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Equation" r:id="rId7" imgW="1536480" imgH="228600" progId="Equation.3">
                  <p:embed/>
                </p:oleObj>
              </mc:Choice>
              <mc:Fallback>
                <p:oleObj name="Equation" r:id="rId7" imgW="1536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3" y="5553198"/>
                        <a:ext cx="1936215" cy="288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69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learn </a:t>
            </a:r>
            <a:r>
              <a:rPr lang="el-GR" altLang="zh-CN" dirty="0">
                <a:ea typeface="宋体"/>
              </a:rPr>
              <a:t>θ</a:t>
            </a:r>
            <a:r>
              <a:rPr lang="en-US" altLang="zh-CN" dirty="0">
                <a:ea typeface="宋体"/>
              </a:rPr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minimize the following function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1664" y="4139788"/>
          <a:ext cx="54006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2" name="Equation" r:id="rId4" imgW="304560" imgH="203040" progId="Equation.3">
                  <p:embed/>
                </p:oleObj>
              </mc:Choice>
              <mc:Fallback>
                <p:oleObj name="Equation" r:id="rId4" imgW="304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4" y="4139788"/>
                        <a:ext cx="540060" cy="360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19736" y="4139788"/>
            <a:ext cx="622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vector that indicates the weights of user </a:t>
            </a:r>
            <a:r>
              <a:rPr lang="en-US" altLang="zh-CN" dirty="0" err="1"/>
              <a:t>i</a:t>
            </a:r>
            <a:r>
              <a:rPr lang="en-US" altLang="zh-CN" dirty="0"/>
              <a:t> on different features</a:t>
            </a:r>
            <a:endParaRPr lang="zh-CN" altLang="en-US" dirty="0"/>
          </a:p>
        </p:txBody>
      </p:sp>
      <p:graphicFrame>
        <p:nvGraphicFramePr>
          <p:cNvPr id="261124" name="Object 4"/>
          <p:cNvGraphicFramePr>
            <a:graphicFrameLocks noChangeAspect="1"/>
          </p:cNvGraphicFramePr>
          <p:nvPr/>
        </p:nvGraphicFramePr>
        <p:xfrm>
          <a:off x="3071665" y="4643845"/>
          <a:ext cx="5619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3" name="Equation" r:id="rId6" imgW="317160" imgH="203040" progId="Equation.3">
                  <p:embed/>
                </p:oleObj>
              </mc:Choice>
              <mc:Fallback>
                <p:oleObj name="Equation" r:id="rId6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5" y="4643845"/>
                        <a:ext cx="56197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19737" y="4643844"/>
            <a:ext cx="315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feature vector of the book j</a:t>
            </a:r>
            <a:endParaRPr lang="zh-CN" altLang="en-US" dirty="0"/>
          </a:p>
        </p:txBody>
      </p:sp>
      <p:graphicFrame>
        <p:nvGraphicFramePr>
          <p:cNvPr id="261125" name="Object 5"/>
          <p:cNvGraphicFramePr>
            <a:graphicFrameLocks noChangeAspect="1"/>
          </p:cNvGraphicFramePr>
          <p:nvPr/>
        </p:nvGraphicFramePr>
        <p:xfrm>
          <a:off x="3311178" y="5169382"/>
          <a:ext cx="33655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4" name="Equation" r:id="rId8" imgW="190440" imgH="177480" progId="Equation.3">
                  <p:embed/>
                </p:oleObj>
              </mc:Choice>
              <mc:Fallback>
                <p:oleObj name="Equation" r:id="rId8" imgW="1904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178" y="5169382"/>
                        <a:ext cx="336550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19737" y="5147900"/>
            <a:ext cx="562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parameter of regularization (to avoid ridiculous infinity)</a:t>
            </a:r>
            <a:endParaRPr lang="zh-CN" altLang="en-US" dirty="0"/>
          </a:p>
        </p:txBody>
      </p:sp>
      <p:graphicFrame>
        <p:nvGraphicFramePr>
          <p:cNvPr id="261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189872"/>
              </p:ext>
            </p:extLst>
          </p:nvPr>
        </p:nvGraphicFramePr>
        <p:xfrm>
          <a:off x="3071664" y="2777142"/>
          <a:ext cx="597376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5" name="Equation" r:id="rId10" imgW="3352680" imgH="482400" progId="Equation.3">
                  <p:embed/>
                </p:oleObj>
              </mc:Choice>
              <mc:Fallback>
                <p:oleObj name="Equation" r:id="rId10" imgW="33526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4" y="2777142"/>
                        <a:ext cx="5973762" cy="860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27" name="Object 7"/>
          <p:cNvGraphicFramePr>
            <a:graphicFrameLocks noChangeAspect="1"/>
          </p:cNvGraphicFramePr>
          <p:nvPr/>
        </p:nvGraphicFramePr>
        <p:xfrm>
          <a:off x="2973042" y="5517233"/>
          <a:ext cx="6746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6" name="Equation" r:id="rId12" imgW="380880" imgH="228600" progId="Equation.3">
                  <p:embed/>
                </p:oleObj>
              </mc:Choice>
              <mc:Fallback>
                <p:oleObj name="Equation" r:id="rId12" imgW="380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042" y="5517233"/>
                        <a:ext cx="6746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63753" y="5589240"/>
            <a:ext cx="265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rate of user </a:t>
            </a:r>
            <a:r>
              <a:rPr lang="en-US" altLang="zh-CN" dirty="0" err="1"/>
              <a:t>i</a:t>
            </a:r>
            <a:r>
              <a:rPr lang="en-US" altLang="zh-CN" dirty="0"/>
              <a:t> to book j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FF60DE-7358-D245-82B4-B236ADE8F7FB}"/>
              </a:ext>
            </a:extLst>
          </p:cNvPr>
          <p:cNvSpPr/>
          <p:nvPr/>
        </p:nvSpPr>
        <p:spPr>
          <a:xfrm>
            <a:off x="2973042" y="6176963"/>
            <a:ext cx="4414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r(</a:t>
            </a:r>
            <a:r>
              <a:rPr lang="en-US" altLang="zh-CN" dirty="0" err="1"/>
              <a:t>i,j</a:t>
            </a:r>
            <a:r>
              <a:rPr lang="en-US" altLang="zh-CN" dirty="0"/>
              <a:t>): r(</a:t>
            </a:r>
            <a:r>
              <a:rPr lang="en-US" altLang="zh-CN" dirty="0" err="1"/>
              <a:t>i,j</a:t>
            </a:r>
            <a:r>
              <a:rPr lang="en-US" altLang="zh-CN" dirty="0"/>
              <a:t>)=1 if user </a:t>
            </a:r>
            <a:r>
              <a:rPr lang="en-US" altLang="zh-CN" dirty="0" err="1"/>
              <a:t>i</a:t>
            </a:r>
            <a:r>
              <a:rPr lang="en-US" altLang="zh-CN" dirty="0"/>
              <a:t> rates book j, otherwise 0</a:t>
            </a:r>
          </a:p>
        </p:txBody>
      </p:sp>
    </p:spTree>
    <p:extLst>
      <p:ext uri="{BB962C8B-B14F-4D97-AF65-F5344CB8AC3E}">
        <p14:creationId xmlns:p14="http://schemas.microsoft.com/office/powerpoint/2010/main" val="1926048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all users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minimize the following function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074863" y="2781301"/>
          <a:ext cx="79438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6" name="Equation" r:id="rId4" imgW="4457520" imgH="444240" progId="Equation.3">
                  <p:embed/>
                </p:oleObj>
              </mc:Choice>
              <mc:Fallback>
                <p:oleObj name="Equation" r:id="rId4" imgW="44575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2781301"/>
                        <a:ext cx="7943850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71664" y="4139788"/>
          <a:ext cx="54006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" name="Equation" r:id="rId6" imgW="304560" imgH="203040" progId="Equation.3">
                  <p:embed/>
                </p:oleObj>
              </mc:Choice>
              <mc:Fallback>
                <p:oleObj name="Equation" r:id="rId6" imgW="304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4" y="4139788"/>
                        <a:ext cx="540060" cy="360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19736" y="4139788"/>
            <a:ext cx="622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vector that indicates the weights of user </a:t>
            </a:r>
            <a:r>
              <a:rPr lang="en-US" altLang="zh-CN" dirty="0" err="1"/>
              <a:t>i</a:t>
            </a:r>
            <a:r>
              <a:rPr lang="en-US" altLang="zh-CN" dirty="0"/>
              <a:t> on different features</a:t>
            </a:r>
            <a:endParaRPr lang="zh-CN" altLang="en-US" dirty="0"/>
          </a:p>
        </p:txBody>
      </p:sp>
      <p:graphicFrame>
        <p:nvGraphicFramePr>
          <p:cNvPr id="261124" name="Object 4"/>
          <p:cNvGraphicFramePr>
            <a:graphicFrameLocks noChangeAspect="1"/>
          </p:cNvGraphicFramePr>
          <p:nvPr/>
        </p:nvGraphicFramePr>
        <p:xfrm>
          <a:off x="3071665" y="4643845"/>
          <a:ext cx="5619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8" name="Equation" r:id="rId8" imgW="317160" imgH="203040" progId="Equation.3">
                  <p:embed/>
                </p:oleObj>
              </mc:Choice>
              <mc:Fallback>
                <p:oleObj name="Equation" r:id="rId8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665" y="4643845"/>
                        <a:ext cx="561975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19737" y="4643844"/>
            <a:ext cx="315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feature vector of the book j</a:t>
            </a:r>
            <a:endParaRPr lang="zh-CN" altLang="en-US" dirty="0"/>
          </a:p>
        </p:txBody>
      </p:sp>
      <p:graphicFrame>
        <p:nvGraphicFramePr>
          <p:cNvPr id="261125" name="Object 5"/>
          <p:cNvGraphicFramePr>
            <a:graphicFrameLocks noChangeAspect="1"/>
          </p:cNvGraphicFramePr>
          <p:nvPr/>
        </p:nvGraphicFramePr>
        <p:xfrm>
          <a:off x="3311178" y="5169382"/>
          <a:ext cx="33655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9" name="Equation" r:id="rId10" imgW="190440" imgH="177480" progId="Equation.3">
                  <p:embed/>
                </p:oleObj>
              </mc:Choice>
              <mc:Fallback>
                <p:oleObj name="Equation" r:id="rId10" imgW="1904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178" y="5169382"/>
                        <a:ext cx="336550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719737" y="5147900"/>
            <a:ext cx="562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parameter of regularization (to avoid ridiculous infinity)</a:t>
            </a:r>
            <a:endParaRPr lang="zh-CN" altLang="en-US" dirty="0"/>
          </a:p>
        </p:txBody>
      </p:sp>
      <p:graphicFrame>
        <p:nvGraphicFramePr>
          <p:cNvPr id="261127" name="Object 7"/>
          <p:cNvGraphicFramePr>
            <a:graphicFrameLocks noChangeAspect="1"/>
          </p:cNvGraphicFramePr>
          <p:nvPr/>
        </p:nvGraphicFramePr>
        <p:xfrm>
          <a:off x="2973042" y="5517233"/>
          <a:ext cx="6746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0" name="Equation" r:id="rId12" imgW="380880" imgH="228600" progId="Equation.3">
                  <p:embed/>
                </p:oleObj>
              </mc:Choice>
              <mc:Fallback>
                <p:oleObj name="Equation" r:id="rId12" imgW="380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042" y="5517233"/>
                        <a:ext cx="6746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63753" y="5589240"/>
            <a:ext cx="265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rate of user </a:t>
            </a:r>
            <a:r>
              <a:rPr lang="en-US" altLang="zh-CN" dirty="0" err="1"/>
              <a:t>i</a:t>
            </a:r>
            <a:r>
              <a:rPr lang="en-US" altLang="zh-CN" dirty="0"/>
              <a:t> to book 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23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Problem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91544" y="1340769"/>
            <a:ext cx="7056784" cy="4525963"/>
          </a:xfrm>
        </p:spPr>
        <p:txBody>
          <a:bodyPr/>
          <a:lstStyle/>
          <a:p>
            <a:r>
              <a:rPr lang="en-US" altLang="zh-CN" dirty="0"/>
              <a:t>However, how can we know x(j)?</a:t>
            </a:r>
          </a:p>
          <a:p>
            <a:r>
              <a:rPr lang="en-US" altLang="zh-CN" dirty="0"/>
              <a:t>If </a:t>
            </a:r>
            <a:r>
              <a:rPr lang="el-GR" altLang="zh-CN" dirty="0">
                <a:ea typeface="宋体"/>
              </a:rPr>
              <a:t>θ</a:t>
            </a:r>
            <a:r>
              <a:rPr lang="en-US" altLang="zh-CN" dirty="0">
                <a:ea typeface="宋体"/>
              </a:rPr>
              <a:t> is given, then it is easy to guess x(j)</a:t>
            </a:r>
          </a:p>
          <a:p>
            <a:r>
              <a:rPr lang="en-US" altLang="zh-CN" dirty="0">
                <a:ea typeface="宋体"/>
              </a:rPr>
              <a:t>For example, if</a:t>
            </a:r>
          </a:p>
          <a:p>
            <a:endParaRPr lang="en-US" altLang="zh-CN" dirty="0">
              <a:ea typeface="宋体"/>
            </a:endParaRPr>
          </a:p>
          <a:p>
            <a:endParaRPr lang="en-US" altLang="zh-CN" dirty="0">
              <a:ea typeface="宋体"/>
            </a:endParaRPr>
          </a:p>
          <a:p>
            <a:endParaRPr lang="en-US" altLang="zh-CN" dirty="0">
              <a:ea typeface="宋体"/>
            </a:endParaRPr>
          </a:p>
          <a:p>
            <a:r>
              <a:rPr lang="en-US" altLang="zh-CN" dirty="0">
                <a:ea typeface="宋体"/>
              </a:rPr>
              <a:t>Are given, how can we know x?</a:t>
            </a:r>
            <a:endParaRPr lang="zh-CN" altLang="en-US" dirty="0"/>
          </a:p>
        </p:txBody>
      </p:sp>
      <p:graphicFrame>
        <p:nvGraphicFramePr>
          <p:cNvPr id="25395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896100"/>
              </p:ext>
            </p:extLst>
          </p:nvPr>
        </p:nvGraphicFramePr>
        <p:xfrm>
          <a:off x="2711625" y="3153570"/>
          <a:ext cx="1139825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" name="Equation" r:id="rId3" imgW="723600" imgH="711000" progId="Equation.3">
                  <p:embed/>
                </p:oleObj>
              </mc:Choice>
              <mc:Fallback>
                <p:oleObj name="Equation" r:id="rId3" imgW="7236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5" y="3153570"/>
                        <a:ext cx="1139825" cy="1116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1004"/>
              </p:ext>
            </p:extLst>
          </p:nvPr>
        </p:nvGraphicFramePr>
        <p:xfrm>
          <a:off x="5087889" y="3153570"/>
          <a:ext cx="2448271" cy="1086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r>
                        <a:rPr lang="en-US" altLang="zh-CN" dirty="0"/>
                        <a:t>Artificial Intelligence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39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143651"/>
              </p:ext>
            </p:extLst>
          </p:nvPr>
        </p:nvGraphicFramePr>
        <p:xfrm>
          <a:off x="2707268" y="4978400"/>
          <a:ext cx="26797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" name="Equation" r:id="rId5" imgW="1701720" imgH="736560" progId="Equation.3">
                  <p:embed/>
                </p:oleObj>
              </mc:Choice>
              <mc:Fallback>
                <p:oleObj name="Equation" r:id="rId5" imgW="170172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7268" y="4978400"/>
                        <a:ext cx="2679700" cy="1155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86851"/>
              </p:ext>
            </p:extLst>
          </p:nvPr>
        </p:nvGraphicFramePr>
        <p:xfrm>
          <a:off x="6004507" y="5265739"/>
          <a:ext cx="16986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" name="Equation" r:id="rId7" imgW="1079280" imgH="228600" progId="Equation.3">
                  <p:embed/>
                </p:oleObj>
              </mc:Choice>
              <mc:Fallback>
                <p:oleObj name="Equation" r:id="rId7" imgW="1079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4507" y="5265739"/>
                        <a:ext cx="169862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76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Actually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can minimize the following function to learn x(j):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 all books</a:t>
            </a:r>
            <a:endParaRPr lang="zh-CN" altLang="en-US" dirty="0"/>
          </a:p>
        </p:txBody>
      </p:sp>
      <p:graphicFrame>
        <p:nvGraphicFramePr>
          <p:cNvPr id="262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252731"/>
              </p:ext>
            </p:extLst>
          </p:nvPr>
        </p:nvGraphicFramePr>
        <p:xfrm>
          <a:off x="2700050" y="2505447"/>
          <a:ext cx="5589588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5" name="Equation" r:id="rId4" imgW="3136680" imgH="431640" progId="Equation.3">
                  <p:embed/>
                </p:oleObj>
              </mc:Choice>
              <mc:Fallback>
                <p:oleObj name="Equation" r:id="rId4" imgW="313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050" y="2505447"/>
                        <a:ext cx="5589588" cy="769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232190"/>
              </p:ext>
            </p:extLst>
          </p:nvPr>
        </p:nvGraphicFramePr>
        <p:xfrm>
          <a:off x="2484027" y="4001294"/>
          <a:ext cx="69929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6" name="Equation" r:id="rId6" imgW="3924000" imgH="444240" progId="Equation.3">
                  <p:embed/>
                </p:oleObj>
              </mc:Choice>
              <mc:Fallback>
                <p:oleObj name="Equation" r:id="rId6" imgW="3924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027" y="4001294"/>
                        <a:ext cx="6992937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092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Collaborative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2596" y="2000241"/>
            <a:ext cx="8319868" cy="4525963"/>
          </a:xfrm>
        </p:spPr>
        <p:txBody>
          <a:bodyPr/>
          <a:lstStyle/>
          <a:p>
            <a:r>
              <a:rPr lang="en-US" altLang="zh-CN" dirty="0"/>
              <a:t>Given x(1),x(2),…,x(n), to estimate </a:t>
            </a:r>
            <a:r>
              <a:rPr lang="el-GR" altLang="zh-CN" dirty="0">
                <a:ea typeface="宋体"/>
              </a:rPr>
              <a:t>θ</a:t>
            </a:r>
            <a:r>
              <a:rPr lang="en-US" altLang="zh-CN" dirty="0">
                <a:ea typeface="宋体"/>
              </a:rPr>
              <a:t>(1),</a:t>
            </a:r>
            <a:r>
              <a:rPr lang="el-GR" altLang="zh-CN" dirty="0"/>
              <a:t> θ</a:t>
            </a:r>
            <a:r>
              <a:rPr lang="en-US" altLang="zh-CN" dirty="0"/>
              <a:t>(2),…,</a:t>
            </a:r>
            <a:r>
              <a:rPr lang="el-GR" altLang="zh-CN" dirty="0"/>
              <a:t> θ</a:t>
            </a:r>
            <a:r>
              <a:rPr lang="en-US" altLang="zh-CN" dirty="0"/>
              <a:t>(m),</a:t>
            </a:r>
          </a:p>
          <a:p>
            <a:r>
              <a:rPr lang="en-US" altLang="zh-CN" dirty="0"/>
              <a:t>Given </a:t>
            </a:r>
            <a:r>
              <a:rPr lang="el-GR" altLang="zh-CN" dirty="0"/>
              <a:t>θ</a:t>
            </a:r>
            <a:r>
              <a:rPr lang="en-US" altLang="zh-CN" dirty="0"/>
              <a:t>(1),</a:t>
            </a:r>
            <a:r>
              <a:rPr lang="el-GR" altLang="zh-CN" dirty="0"/>
              <a:t> θ</a:t>
            </a:r>
            <a:r>
              <a:rPr lang="en-US" altLang="zh-CN" dirty="0"/>
              <a:t>(2),…,</a:t>
            </a:r>
            <a:r>
              <a:rPr lang="el-GR" altLang="zh-CN" dirty="0"/>
              <a:t> θ</a:t>
            </a:r>
            <a:r>
              <a:rPr lang="en-US" altLang="zh-CN" dirty="0"/>
              <a:t>(m), to estimate x(1),x(2),…,x(n)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51784" y="4941169"/>
            <a:ext cx="2440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X</a:t>
            </a:r>
            <a:r>
              <a:rPr lang="en-US" altLang="zh-CN" sz="3200" dirty="0">
                <a:sym typeface="Wingdings" pitchFamily="2" charset="2"/>
              </a:rPr>
              <a:t></a:t>
            </a:r>
            <a:r>
              <a:rPr lang="el-GR" altLang="zh-CN" sz="3200" dirty="0"/>
              <a:t> θ</a:t>
            </a:r>
            <a:r>
              <a:rPr lang="en-US" altLang="zh-CN" sz="3200" dirty="0">
                <a:sym typeface="Wingdings" pitchFamily="2" charset="2"/>
              </a:rPr>
              <a:t>X</a:t>
            </a:r>
            <a:r>
              <a:rPr lang="el-GR" altLang="zh-CN" sz="3200" dirty="0"/>
              <a:t> θ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0682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Linear Regression</a:t>
            </a:r>
            <a:endParaRPr kumimoji="1" lang="zh-CN" altLang="en-US" dirty="0"/>
          </a:p>
        </p:txBody>
      </p:sp>
      <p:cxnSp>
        <p:nvCxnSpPr>
          <p:cNvPr id="4" name="直接箭头连接符 4"/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/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2" name="TextBox 23"/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338076" y="1759601"/>
            <a:ext cx="432049" cy="382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/>
          <p:nvPr/>
        </p:nvCxnSpPr>
        <p:spPr>
          <a:xfrm flipH="1" flipV="1">
            <a:off x="7770126" y="5705226"/>
            <a:ext cx="584861" cy="30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0125" y="6196105"/>
            <a:ext cx="129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此时</a:t>
            </a:r>
            <a:r>
              <a:rPr kumimoji="1" lang="zh-CN" altLang="en-US"/>
              <a:t>的价格是多少？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7054612" y="3251733"/>
            <a:ext cx="566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6" name="椭圆 15"/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279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Collaborative Filtering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2596" y="1628801"/>
            <a:ext cx="8319868" cy="4897403"/>
          </a:xfrm>
        </p:spPr>
        <p:txBody>
          <a:bodyPr/>
          <a:lstStyle/>
          <a:p>
            <a:r>
              <a:rPr lang="en-US" altLang="zh-CN" dirty="0"/>
              <a:t>Actually, we can combine the two problems together</a:t>
            </a:r>
          </a:p>
          <a:p>
            <a:r>
              <a:rPr lang="en-US" altLang="zh-CN" dirty="0"/>
              <a:t>To minimize the following function</a:t>
            </a:r>
            <a:endParaRPr lang="zh-CN" altLang="en-US" dirty="0"/>
          </a:p>
        </p:txBody>
      </p:sp>
      <p:graphicFrame>
        <p:nvGraphicFramePr>
          <p:cNvPr id="2641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214937"/>
              </p:ext>
            </p:extLst>
          </p:nvPr>
        </p:nvGraphicFramePr>
        <p:xfrm>
          <a:off x="2545304" y="3839762"/>
          <a:ext cx="699293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5" name="Equation" r:id="rId3" imgW="3924000" imgH="444240" progId="Equation.3">
                  <p:embed/>
                </p:oleObj>
              </mc:Choice>
              <mc:Fallback>
                <p:oleObj name="Equation" r:id="rId3" imgW="3924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5304" y="3839762"/>
                        <a:ext cx="6992938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67884"/>
              </p:ext>
            </p:extLst>
          </p:nvPr>
        </p:nvGraphicFramePr>
        <p:xfrm>
          <a:off x="2210128" y="2986974"/>
          <a:ext cx="79438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6" name="Equation" r:id="rId5" imgW="4457520" imgH="444240" progId="Equation.3">
                  <p:embed/>
                </p:oleObj>
              </mc:Choice>
              <mc:Fallback>
                <p:oleObj name="Equation" r:id="rId5" imgW="44575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0128" y="2986974"/>
                        <a:ext cx="7943850" cy="792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>
          <a:xfrm>
            <a:off x="5204147" y="47865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64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50659"/>
              </p:ext>
            </p:extLst>
          </p:nvPr>
        </p:nvGraphicFramePr>
        <p:xfrm>
          <a:off x="2545304" y="5126627"/>
          <a:ext cx="69707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7" name="Equation" r:id="rId7" imgW="3911400" imgH="507960" progId="Equation.3">
                  <p:embed/>
                </p:oleObj>
              </mc:Choice>
              <mc:Fallback>
                <p:oleObj name="Equation" r:id="rId7" imgW="39114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5304" y="5126627"/>
                        <a:ext cx="6970712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568059"/>
              </p:ext>
            </p:extLst>
          </p:nvPr>
        </p:nvGraphicFramePr>
        <p:xfrm>
          <a:off x="6960097" y="5896501"/>
          <a:ext cx="2578145" cy="764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8" name="Equation" r:id="rId9" imgW="1498320" imgH="444240" progId="Equation.3">
                  <p:embed/>
                </p:oleObj>
              </mc:Choice>
              <mc:Fallback>
                <p:oleObj name="Equation" r:id="rId9" imgW="1498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0097" y="5896501"/>
                        <a:ext cx="2578145" cy="764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33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Collaborative Filtering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52596" y="1628801"/>
            <a:ext cx="8319868" cy="4897403"/>
          </a:xfrm>
        </p:spPr>
        <p:txBody>
          <a:bodyPr/>
          <a:lstStyle/>
          <a:p>
            <a:r>
              <a:rPr lang="en-US" altLang="zh-CN" dirty="0"/>
              <a:t>Initialize x(1),..; </a:t>
            </a:r>
            <a:r>
              <a:rPr lang="el-GR" altLang="zh-CN" dirty="0">
                <a:ea typeface="宋体"/>
              </a:rPr>
              <a:t>θ</a:t>
            </a:r>
            <a:r>
              <a:rPr lang="en-US" altLang="zh-CN" dirty="0">
                <a:ea typeface="宋体"/>
              </a:rPr>
              <a:t>(1),…</a:t>
            </a:r>
            <a:endParaRPr lang="en-US" altLang="zh-CN" dirty="0"/>
          </a:p>
          <a:p>
            <a:r>
              <a:rPr lang="en-US" altLang="zh-CN" dirty="0"/>
              <a:t>By gradient descent method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>
              <a:ea typeface="宋体"/>
            </a:endParaRPr>
          </a:p>
          <a:p>
            <a:r>
              <a:rPr lang="el-GR" altLang="zh-CN" dirty="0">
                <a:ea typeface="宋体"/>
              </a:rPr>
              <a:t>α</a:t>
            </a:r>
            <a:r>
              <a:rPr lang="en-US" altLang="zh-CN" dirty="0">
                <a:ea typeface="宋体"/>
              </a:rPr>
              <a:t>: controls the rate of convergence</a:t>
            </a:r>
            <a:endParaRPr lang="zh-CN" altLang="en-US" dirty="0"/>
          </a:p>
        </p:txBody>
      </p:sp>
      <p:graphicFrame>
        <p:nvGraphicFramePr>
          <p:cNvPr id="2641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537768"/>
              </p:ext>
            </p:extLst>
          </p:nvPr>
        </p:nvGraphicFramePr>
        <p:xfrm>
          <a:off x="2259682" y="2788607"/>
          <a:ext cx="5702300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Equation" r:id="rId3" imgW="3314520" imgH="965160" progId="Equation.3">
                  <p:embed/>
                </p:oleObj>
              </mc:Choice>
              <mc:Fallback>
                <p:oleObj name="Equation" r:id="rId3" imgW="331452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682" y="2788607"/>
                        <a:ext cx="5702300" cy="16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958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Based on x, </a:t>
            </a:r>
            <a:r>
              <a:rPr lang="el-GR" altLang="zh-CN" dirty="0">
                <a:ea typeface="宋体"/>
              </a:rPr>
              <a:t>θ</a:t>
            </a:r>
            <a:r>
              <a:rPr lang="en-US" altLang="zh-CN" dirty="0">
                <a:ea typeface="宋体"/>
              </a:rPr>
              <a:t>, we can infer each empty entries by calculating:</a:t>
            </a:r>
          </a:p>
          <a:p>
            <a:endParaRPr lang="en-US" altLang="zh-CN" dirty="0">
              <a:ea typeface="宋体"/>
            </a:endParaRPr>
          </a:p>
          <a:p>
            <a:r>
              <a:rPr lang="en-US" altLang="zh-CN" dirty="0"/>
              <a:t>To recommend:</a:t>
            </a:r>
          </a:p>
          <a:p>
            <a:pPr lvl="1"/>
            <a:r>
              <a:rPr lang="en-US" altLang="zh-CN" dirty="0"/>
              <a:t>For book j, its feature vector is x(j)</a:t>
            </a:r>
          </a:p>
          <a:p>
            <a:pPr lvl="1"/>
            <a:r>
              <a:rPr lang="en-US" altLang="zh-CN" dirty="0"/>
              <a:t>Then search all books with feature x(k), such that |x(j)-x(k)|&lt;r</a:t>
            </a:r>
          </a:p>
        </p:txBody>
      </p:sp>
      <p:graphicFrame>
        <p:nvGraphicFramePr>
          <p:cNvPr id="266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293536"/>
              </p:ext>
            </p:extLst>
          </p:nvPr>
        </p:nvGraphicFramePr>
        <p:xfrm>
          <a:off x="3529422" y="2404083"/>
          <a:ext cx="3129399" cy="359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Equation" r:id="rId3" imgW="1993680" imgH="228600" progId="Equation.3">
                  <p:embed/>
                </p:oleObj>
              </mc:Choice>
              <mc:Fallback>
                <p:oleObj name="Equation" r:id="rId3" imgW="1993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422" y="2404083"/>
                        <a:ext cx="3129399" cy="3597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28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introduce the basic conceptions of machine learning</a:t>
            </a:r>
          </a:p>
          <a:p>
            <a:r>
              <a:rPr lang="en-US" altLang="zh-CN" dirty="0"/>
              <a:t>All these learning problems can be formulated as an optimization problem</a:t>
            </a:r>
          </a:p>
          <a:p>
            <a:r>
              <a:rPr lang="en-US" altLang="zh-CN" dirty="0"/>
              <a:t>Think problems like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78987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Homework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Realize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endParaRPr kumimoji="1" lang="zh-CN" altLang="en-US" dirty="0"/>
          </a:p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algorithm on the dataset of Netflix</a:t>
            </a:r>
          </a:p>
          <a:p>
            <a:pPr lvl="1"/>
            <a:r>
              <a:rPr kumimoji="1" lang="en-US" altLang="zh-CN" dirty="0"/>
              <a:t>Select partial data set</a:t>
            </a:r>
          </a:p>
          <a:p>
            <a:pPr lvl="1"/>
            <a:r>
              <a:rPr kumimoji="1" lang="en-US" altLang="zh-CN" dirty="0"/>
              <a:t>Separate training data, validation data, and test data (8:1:1)</a:t>
            </a:r>
          </a:p>
          <a:p>
            <a:pPr lvl="1"/>
            <a:r>
              <a:rPr kumimoji="1" lang="en-US" altLang="zh-CN" dirty="0"/>
              <a:t>Run the algorithm and test</a:t>
            </a:r>
          </a:p>
          <a:p>
            <a:pPr lvl="1"/>
            <a:r>
              <a:rPr lang="en-US" altLang="zh-CN" dirty="0">
                <a:hlinkClick r:id="rId2"/>
              </a:rPr>
              <a:t>Data download: </a:t>
            </a:r>
          </a:p>
          <a:p>
            <a:pPr lvl="1"/>
            <a:r>
              <a:rPr lang="en-US" altLang="zh-CN" dirty="0">
                <a:hlinkClick r:id="rId2"/>
              </a:rPr>
              <a:t>http://pan.baidu.com/s/1dDtmbW9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317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Sergios</a:t>
            </a:r>
            <a:r>
              <a:rPr lang="en-US" altLang="zh-CN" dirty="0"/>
              <a:t> </a:t>
            </a:r>
            <a:r>
              <a:rPr lang="en-US" altLang="zh-CN" dirty="0" err="1"/>
              <a:t>Theodoridis</a:t>
            </a:r>
            <a:r>
              <a:rPr lang="en-US" altLang="zh-CN" dirty="0"/>
              <a:t> &amp; </a:t>
            </a:r>
            <a:r>
              <a:rPr lang="en-US" altLang="zh-CN" dirty="0" err="1"/>
              <a:t>Konstantinos</a:t>
            </a:r>
            <a:r>
              <a:rPr lang="en-US" altLang="zh-CN" dirty="0"/>
              <a:t> </a:t>
            </a:r>
            <a:r>
              <a:rPr lang="en-US" altLang="zh-CN" dirty="0" err="1"/>
              <a:t>Koutroumbas</a:t>
            </a:r>
            <a:r>
              <a:rPr lang="en-US" altLang="zh-CN" dirty="0"/>
              <a:t>, Pattern Recognition, Elsevier, 2009</a:t>
            </a:r>
          </a:p>
          <a:p>
            <a:r>
              <a:rPr lang="en-US" altLang="zh-CN" dirty="0"/>
              <a:t>George F. Luger, Artificial intelligence, Pearson Education Limited, 2002</a:t>
            </a:r>
          </a:p>
          <a:p>
            <a:r>
              <a:rPr lang="en-US" altLang="zh-CN" dirty="0"/>
              <a:t>Ng Andrew: Machine learning (</a:t>
            </a:r>
            <a:r>
              <a:rPr lang="en-US" altLang="zh-CN" dirty="0" err="1"/>
              <a:t>Cousera</a:t>
            </a:r>
            <a:r>
              <a:rPr lang="en-US" altLang="zh-CN" dirty="0"/>
              <a:t>) https://www.coursera.org/course/ml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CA74BF-B9D4-0E4A-8B03-91512A5C0254}"/>
              </a:ext>
            </a:extLst>
          </p:cNvPr>
          <p:cNvSpPr txBox="1"/>
          <p:nvPr/>
        </p:nvSpPr>
        <p:spPr>
          <a:xfrm>
            <a:off x="12051323" y="3552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cxnSp>
        <p:nvCxnSpPr>
          <p:cNvPr id="4" name="直接箭头连接符 4"/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/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338076" y="1759601"/>
            <a:ext cx="432049" cy="382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/>
          <p:nvPr/>
        </p:nvCxnSpPr>
        <p:spPr>
          <a:xfrm flipH="1" flipV="1">
            <a:off x="7770126" y="5705226"/>
            <a:ext cx="584861" cy="30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0125" y="6196105"/>
            <a:ext cx="129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此时</a:t>
            </a:r>
            <a:r>
              <a:rPr kumimoji="1" lang="zh-CN" altLang="en-US"/>
              <a:t>的价格是多少？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054612" y="3251733"/>
            <a:ext cx="566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6" name="椭圆 15"/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31998" y="1937233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Samples</a:t>
            </a:r>
            <a:endParaRPr kumimoji="1" lang="zh-CN" altLang="en-US" dirty="0"/>
          </a:p>
        </p:txBody>
      </p:sp>
      <p:cxnSp>
        <p:nvCxnSpPr>
          <p:cNvPr id="7" name="直线箭头连接符 6"/>
          <p:cNvCxnSpPr>
            <a:endCxn id="32" idx="2"/>
          </p:cNvCxnSpPr>
          <p:nvPr/>
        </p:nvCxnSpPr>
        <p:spPr>
          <a:xfrm>
            <a:off x="4780070" y="2337923"/>
            <a:ext cx="648072" cy="7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endCxn id="41" idx="0"/>
          </p:cNvCxnSpPr>
          <p:nvPr/>
        </p:nvCxnSpPr>
        <p:spPr>
          <a:xfrm flipH="1">
            <a:off x="4456034" y="2337923"/>
            <a:ext cx="324036" cy="119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endCxn id="40" idx="0"/>
          </p:cNvCxnSpPr>
          <p:nvPr/>
        </p:nvCxnSpPr>
        <p:spPr>
          <a:xfrm>
            <a:off x="4780070" y="2337923"/>
            <a:ext cx="108012" cy="126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endCxn id="16" idx="1"/>
          </p:cNvCxnSpPr>
          <p:nvPr/>
        </p:nvCxnSpPr>
        <p:spPr>
          <a:xfrm flipH="1">
            <a:off x="3011506" y="2337923"/>
            <a:ext cx="1768564" cy="244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35" name="TextBox 22"/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36" name="TextBox 23"/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00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Prediction Model</a:t>
            </a:r>
            <a:endParaRPr kumimoji="1" lang="zh-CN" altLang="en-US" dirty="0"/>
          </a:p>
        </p:txBody>
      </p:sp>
      <p:cxnSp>
        <p:nvCxnSpPr>
          <p:cNvPr id="4" name="直接箭头连接符 4"/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/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2" name="TextBox 23"/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2231136" y="2522589"/>
            <a:ext cx="5390404" cy="273630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636710" y="1303098"/>
            <a:ext cx="316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Model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y=0.5 t+1034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52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Prediction Model</a:t>
            </a:r>
            <a:endParaRPr kumimoji="1" lang="zh-CN" altLang="en-US" dirty="0"/>
          </a:p>
        </p:txBody>
      </p:sp>
      <p:cxnSp>
        <p:nvCxnSpPr>
          <p:cNvPr id="4" name="直接箭头连接符 4"/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/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2" name="TextBox 23"/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2231136" y="2522589"/>
            <a:ext cx="5390404" cy="2736304"/>
          </a:xfrm>
          <a:prstGeom prst="line">
            <a:avLst/>
          </a:prstGeom>
          <a:ln w="44450">
            <a:solidFill>
              <a:srgbClr val="FF0000">
                <a:alpha val="1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V="1">
            <a:off x="2907862" y="1390269"/>
            <a:ext cx="4586952" cy="4876736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636710" y="1303098"/>
            <a:ext cx="316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y=2.8 t - 10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2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Prediction Model</a:t>
            </a:r>
            <a:endParaRPr kumimoji="1" lang="zh-CN" altLang="en-US" dirty="0"/>
          </a:p>
        </p:txBody>
      </p:sp>
      <p:cxnSp>
        <p:nvCxnSpPr>
          <p:cNvPr id="4" name="直接箭头连接符 4"/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/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2" name="TextBox 23"/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线连接符 5"/>
          <p:cNvCxnSpPr/>
          <p:nvPr/>
        </p:nvCxnSpPr>
        <p:spPr>
          <a:xfrm flipV="1">
            <a:off x="2231136" y="1572768"/>
            <a:ext cx="5390404" cy="4438563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2231136" y="2522589"/>
            <a:ext cx="5390404" cy="2736304"/>
          </a:xfrm>
          <a:prstGeom prst="line">
            <a:avLst/>
          </a:prstGeom>
          <a:ln w="44450"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V="1">
            <a:off x="2907862" y="1390269"/>
            <a:ext cx="4586952" cy="4876736"/>
          </a:xfrm>
          <a:prstGeom prst="line">
            <a:avLst/>
          </a:prstGeom>
          <a:ln w="44450">
            <a:solidFill>
              <a:srgbClr val="00B0F0">
                <a:alpha val="3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636710" y="1303098"/>
            <a:ext cx="234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998869" y="2720925"/>
            <a:ext cx="3880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a,b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Parameters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Finding a best line (</a:t>
            </a:r>
            <a:r>
              <a:rPr kumimoji="1" lang="en-US" altLang="zh-CN" dirty="0" err="1"/>
              <a:t>a,b</a:t>
            </a:r>
            <a:r>
              <a:rPr kumimoji="1" lang="en-US" altLang="zh-CN" dirty="0"/>
              <a:t>) to fit all data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6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Learning(training)</a:t>
            </a:r>
            <a:endParaRPr kumimoji="1" lang="zh-CN" altLang="en-US" dirty="0"/>
          </a:p>
        </p:txBody>
      </p:sp>
      <p:cxnSp>
        <p:nvCxnSpPr>
          <p:cNvPr id="4" name="直接箭头连接符 4"/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/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2" name="TextBox 23"/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线连接符 5"/>
          <p:cNvCxnSpPr/>
          <p:nvPr/>
        </p:nvCxnSpPr>
        <p:spPr>
          <a:xfrm flipV="1">
            <a:off x="2231136" y="1572768"/>
            <a:ext cx="5390404" cy="4438563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>
            <a:stCxn id="16" idx="4"/>
            <a:endCxn id="19" idx="7"/>
          </p:cNvCxnSpPr>
          <p:nvPr/>
        </p:nvCxnSpPr>
        <p:spPr>
          <a:xfrm>
            <a:off x="3087882" y="4970861"/>
            <a:ext cx="4368" cy="3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3854624" y="4640452"/>
            <a:ext cx="17512" cy="54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17" idx="4"/>
          </p:cNvCxnSpPr>
          <p:nvPr/>
        </p:nvCxnSpPr>
        <p:spPr>
          <a:xfrm>
            <a:off x="3879970" y="4394797"/>
            <a:ext cx="6290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>
            <a:stCxn id="41" idx="4"/>
            <a:endCxn id="20" idx="0"/>
          </p:cNvCxnSpPr>
          <p:nvPr/>
        </p:nvCxnSpPr>
        <p:spPr>
          <a:xfrm>
            <a:off x="4456034" y="3746725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endCxn id="23" idx="0"/>
          </p:cNvCxnSpPr>
          <p:nvPr/>
        </p:nvCxnSpPr>
        <p:spPr>
          <a:xfrm>
            <a:off x="5605316" y="3208761"/>
            <a:ext cx="2846" cy="39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>
            <a:off x="5530462" y="2502204"/>
            <a:ext cx="2846" cy="723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endCxn id="26" idx="0"/>
          </p:cNvCxnSpPr>
          <p:nvPr/>
        </p:nvCxnSpPr>
        <p:spPr>
          <a:xfrm>
            <a:off x="6328242" y="2649184"/>
            <a:ext cx="0" cy="233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>
            <a:stCxn id="39" idx="7"/>
            <a:endCxn id="38" idx="0"/>
          </p:cNvCxnSpPr>
          <p:nvPr/>
        </p:nvCxnSpPr>
        <p:spPr>
          <a:xfrm flipH="1">
            <a:off x="6544266" y="2410209"/>
            <a:ext cx="4368" cy="104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32676" y="130309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8662235" y="1390269"/>
            <a:ext cx="30557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Judgment: </a:t>
            </a:r>
            <a:r>
              <a:rPr kumimoji="1" lang="en-US" altLang="zh-CN" dirty="0"/>
              <a:t>Error(Vertical distances between samples and the line)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Finding a best line (</a:t>
            </a:r>
            <a:r>
              <a:rPr kumimoji="1" lang="en-US" altLang="zh-CN" dirty="0" err="1"/>
              <a:t>a,b</a:t>
            </a:r>
            <a:r>
              <a:rPr kumimoji="1" lang="en-US" altLang="zh-CN" dirty="0"/>
              <a:t>) such that  the </a:t>
            </a:r>
            <a:r>
              <a:rPr kumimoji="1" lang="en-US" altLang="zh-CN" sz="2800" dirty="0">
                <a:solidFill>
                  <a:srgbClr val="FF0000"/>
                </a:solidFill>
              </a:rPr>
              <a:t>Error</a:t>
            </a:r>
            <a:r>
              <a:rPr kumimoji="1" lang="en-US" altLang="zh-CN" dirty="0"/>
              <a:t> could be minimized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 process is </a:t>
            </a:r>
            <a:r>
              <a:rPr kumimoji="1" lang="en-US" altLang="zh-CN" sz="2800" dirty="0">
                <a:solidFill>
                  <a:srgbClr val="FF0000"/>
                </a:solidFill>
              </a:rPr>
              <a:t>Training</a:t>
            </a:r>
            <a:r>
              <a:rPr kumimoji="1" lang="en-US" altLang="zh-CN" dirty="0"/>
              <a:t> or learning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55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1364</Words>
  <Application>Microsoft Macintosh PowerPoint</Application>
  <PresentationFormat>宽屏</PresentationFormat>
  <Paragraphs>414</Paragraphs>
  <Slides>45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Times New Roman</vt:lpstr>
      <vt:lpstr>Office 主题</vt:lpstr>
      <vt:lpstr>Equation</vt:lpstr>
      <vt:lpstr>Supervised Learning I: Regression</vt:lpstr>
      <vt:lpstr>Outline</vt:lpstr>
      <vt:lpstr>Outline</vt:lpstr>
      <vt:lpstr>Example: Linear Regression</vt:lpstr>
      <vt:lpstr>Data</vt:lpstr>
      <vt:lpstr>Prediction Model</vt:lpstr>
      <vt:lpstr>Prediction Model</vt:lpstr>
      <vt:lpstr>Prediction Model</vt:lpstr>
      <vt:lpstr>Learning(training)</vt:lpstr>
      <vt:lpstr>Mathematical Formulation</vt:lpstr>
      <vt:lpstr>Solution</vt:lpstr>
      <vt:lpstr>Solution</vt:lpstr>
      <vt:lpstr>Gradient Descent</vt:lpstr>
      <vt:lpstr>To Predict</vt:lpstr>
      <vt:lpstr>How to evaluate?</vt:lpstr>
      <vt:lpstr>Evaluation</vt:lpstr>
      <vt:lpstr>Important notions</vt:lpstr>
      <vt:lpstr>More general case…</vt:lpstr>
      <vt:lpstr>More general case…</vt:lpstr>
      <vt:lpstr>Outline</vt:lpstr>
      <vt:lpstr>Over-fitting</vt:lpstr>
      <vt:lpstr>PowerPoint 演示文稿</vt:lpstr>
      <vt:lpstr>PowerPoint 演示文稿</vt:lpstr>
      <vt:lpstr>How to get over over-fitting?</vt:lpstr>
      <vt:lpstr>Bias variance trade-off</vt:lpstr>
      <vt:lpstr>Bias variance trade-off</vt:lpstr>
      <vt:lpstr>Bias Variance Decomposition</vt:lpstr>
      <vt:lpstr>Bias Variance Decomposition</vt:lpstr>
      <vt:lpstr>Outline</vt:lpstr>
      <vt:lpstr>Recommender Systems</vt:lpstr>
      <vt:lpstr>What’s the problem?</vt:lpstr>
      <vt:lpstr>Features</vt:lpstr>
      <vt:lpstr>Variables</vt:lpstr>
      <vt:lpstr>Modeling users</vt:lpstr>
      <vt:lpstr>How to learn θ?</vt:lpstr>
      <vt:lpstr>For all users</vt:lpstr>
      <vt:lpstr>New Problem</vt:lpstr>
      <vt:lpstr>Actually</vt:lpstr>
      <vt:lpstr>Collaborative Filtering</vt:lpstr>
      <vt:lpstr>Collaborative Filtering Algorithm</vt:lpstr>
      <vt:lpstr>Collaborative Filtering Algorithm</vt:lpstr>
      <vt:lpstr>Inferring</vt:lpstr>
      <vt:lpstr>Conclusion</vt:lpstr>
      <vt:lpstr>Homework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Microsoft Office User</dc:creator>
  <cp:lastModifiedBy>张 江</cp:lastModifiedBy>
  <cp:revision>19</cp:revision>
  <dcterms:created xsi:type="dcterms:W3CDTF">2019-04-05T08:13:38Z</dcterms:created>
  <dcterms:modified xsi:type="dcterms:W3CDTF">2022-03-24T09:52:26Z</dcterms:modified>
</cp:coreProperties>
</file>